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1" r:id="rId1"/>
  </p:sldMasterIdLst>
  <p:sldIdLst>
    <p:sldId id="256" r:id="rId2"/>
    <p:sldId id="257" r:id="rId3"/>
    <p:sldId id="267" r:id="rId4"/>
    <p:sldId id="258" r:id="rId5"/>
    <p:sldId id="261" r:id="rId6"/>
    <p:sldId id="276" r:id="rId7"/>
    <p:sldId id="262" r:id="rId8"/>
    <p:sldId id="263" r:id="rId9"/>
    <p:sldId id="274" r:id="rId10"/>
    <p:sldId id="275" r:id="rId11"/>
    <p:sldId id="277" r:id="rId12"/>
    <p:sldId id="264" r:id="rId13"/>
    <p:sldId id="268" r:id="rId14"/>
    <p:sldId id="265" r:id="rId15"/>
    <p:sldId id="266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D7D"/>
    <a:srgbClr val="629C7D"/>
    <a:srgbClr val="3B5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794" autoAdjust="0"/>
  </p:normalViewPr>
  <p:slideViewPr>
    <p:cSldViewPr snapToGrid="0">
      <p:cViewPr varScale="1">
        <p:scale>
          <a:sx n="106" d="100"/>
          <a:sy n="106" d="100"/>
        </p:scale>
        <p:origin x="7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6639892904953172"/>
          <c:y val="0.37306843267108181"/>
          <c:w val="0.5127175368139224"/>
          <c:h val="0.53642384105960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производство гранул, т/год в мире</c:v>
                </c:pt>
              </c:strCache>
            </c:strRef>
          </c:tx>
          <c:spPr>
            <a:solidFill>
              <a:schemeClr val="accent1"/>
            </a:solidFill>
            <a:ln w="11772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2008 г</c:v>
                </c:pt>
                <c:pt idx="1">
                  <c:v>2013</c:v>
                </c:pt>
                <c:pt idx="2">
                  <c:v>2020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10000000</c:v>
                </c:pt>
                <c:pt idx="1">
                  <c:v>20000000</c:v>
                </c:pt>
                <c:pt idx="2" formatCode="General">
                  <c:v>80000000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51912264"/>
        <c:axId val="151913832"/>
        <c:axId val="0"/>
      </c:bar3DChart>
      <c:catAx>
        <c:axId val="15191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913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1913832"/>
        <c:scaling>
          <c:orientation val="minMax"/>
        </c:scaling>
        <c:delete val="0"/>
        <c:axPos val="l"/>
        <c:majorGridlines>
          <c:spPr>
            <a:ln w="2943">
              <a:solidFill>
                <a:schemeClr val="tx1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29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51912264"/>
        <c:crosses val="autoZero"/>
        <c:crossBetween val="between"/>
      </c:valAx>
      <c:spPr>
        <a:noFill/>
        <a:ln w="23543">
          <a:noFill/>
        </a:ln>
      </c:spPr>
    </c:plotArea>
    <c:legend>
      <c:legendPos val="t"/>
      <c:layout>
        <c:manualLayout>
          <c:xMode val="edge"/>
          <c:yMode val="edge"/>
          <c:x val="0.20615796519410978"/>
          <c:y val="0.15231788079470224"/>
          <c:w val="0.70013386880856754"/>
          <c:h val="0.15452538631346599"/>
        </c:manualLayout>
      </c:layout>
      <c:overlay val="0"/>
      <c:spPr>
        <a:noFill/>
        <a:ln w="2943">
          <a:solidFill>
            <a:schemeClr val="tx1"/>
          </a:solidFill>
          <a:prstDash val="solid"/>
        </a:ln>
      </c:spPr>
      <c:txPr>
        <a:bodyPr/>
        <a:lstStyle/>
        <a:p>
          <a:pPr>
            <a:defRPr sz="153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F7B5EE-5B0F-4BF8-BC2E-CB9BDD9594D2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272FB0-B8C4-46DF-84E7-C1940A52205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Высокая эксплуатационная надежность</a:t>
          </a:r>
          <a:endParaRPr lang="ru-RU" sz="1800" dirty="0">
            <a:latin typeface="Franklin Gothic Medium" pitchFamily="34" charset="0"/>
          </a:endParaRPr>
        </a:p>
      </dgm:t>
    </dgm:pt>
    <dgm:pt modelId="{3C000242-D091-4BF8-84DD-928ABA3F526A}" type="parTrans" cxnId="{BB8828EA-4226-45C5-936A-99C636812F24}">
      <dgm:prSet/>
      <dgm:spPr/>
      <dgm:t>
        <a:bodyPr/>
        <a:lstStyle/>
        <a:p>
          <a:endParaRPr lang="ru-RU"/>
        </a:p>
      </dgm:t>
    </dgm:pt>
    <dgm:pt modelId="{DCBF9FDD-2CAE-42E0-851A-DA0CE41E195D}" type="sibTrans" cxnId="{BB8828EA-4226-45C5-936A-99C636812F24}">
      <dgm:prSet/>
      <dgm:spPr/>
      <dgm:t>
        <a:bodyPr/>
        <a:lstStyle/>
        <a:p>
          <a:endParaRPr lang="ru-RU"/>
        </a:p>
      </dgm:t>
    </dgm:pt>
    <dgm:pt modelId="{262BC9D2-D70C-4209-9489-EC240D1CCD5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Предназначен для работы 24 часа в сутки 7 дней в неделю </a:t>
          </a:r>
        </a:p>
      </dgm:t>
    </dgm:pt>
    <dgm:pt modelId="{0FB49774-DF3F-4515-A3A4-9FD99F060B05}" type="parTrans" cxnId="{5A4FC8C1-D7EE-497C-9BB6-D5DFED6F8B08}">
      <dgm:prSet/>
      <dgm:spPr/>
      <dgm:t>
        <a:bodyPr/>
        <a:lstStyle/>
        <a:p>
          <a:endParaRPr lang="ru-RU"/>
        </a:p>
      </dgm:t>
    </dgm:pt>
    <dgm:pt modelId="{F5CA4F88-737A-4FA4-82A8-2559D78BE4C7}" type="sibTrans" cxnId="{5A4FC8C1-D7EE-497C-9BB6-D5DFED6F8B08}">
      <dgm:prSet/>
      <dgm:spPr/>
      <dgm:t>
        <a:bodyPr/>
        <a:lstStyle/>
        <a:p>
          <a:endParaRPr lang="ru-RU"/>
        </a:p>
      </dgm:t>
    </dgm:pt>
    <dgm:pt modelId="{91F4DBF1-7252-41A2-AFBF-A38755E6F0D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Компактная конструкция и легкий монтаж</a:t>
          </a:r>
        </a:p>
      </dgm:t>
    </dgm:pt>
    <dgm:pt modelId="{C715F060-59C4-4E4C-8C2D-C600F086A008}" type="parTrans" cxnId="{F50E4C1C-3512-419A-A85B-DE9CAD9C1895}">
      <dgm:prSet/>
      <dgm:spPr/>
      <dgm:t>
        <a:bodyPr/>
        <a:lstStyle/>
        <a:p>
          <a:endParaRPr lang="ru-RU"/>
        </a:p>
      </dgm:t>
    </dgm:pt>
    <dgm:pt modelId="{848574B4-48EA-4611-BE0C-FFC097768787}" type="sibTrans" cxnId="{F50E4C1C-3512-419A-A85B-DE9CAD9C1895}">
      <dgm:prSet/>
      <dgm:spPr/>
      <dgm:t>
        <a:bodyPr/>
        <a:lstStyle/>
        <a:p>
          <a:endParaRPr lang="ru-RU"/>
        </a:p>
      </dgm:t>
    </dgm:pt>
    <dgm:pt modelId="{8ACA97E9-91DD-4C9D-B435-D266A9566CC7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Низкое удельное электропотребление(50-60 кВт/ч на тонну )</a:t>
          </a:r>
        </a:p>
      </dgm:t>
    </dgm:pt>
    <dgm:pt modelId="{615DE0F9-3F51-46D4-953C-3F41A6530365}" type="parTrans" cxnId="{ABB0419D-DECE-4CE4-A035-E2235FACC359}">
      <dgm:prSet/>
      <dgm:spPr/>
      <dgm:t>
        <a:bodyPr/>
        <a:lstStyle/>
        <a:p>
          <a:endParaRPr lang="ru-RU"/>
        </a:p>
      </dgm:t>
    </dgm:pt>
    <dgm:pt modelId="{174CF5F4-2671-49C0-9963-578CF703963E}" type="sibTrans" cxnId="{ABB0419D-DECE-4CE4-A035-E2235FACC359}">
      <dgm:prSet/>
      <dgm:spPr/>
      <dgm:t>
        <a:bodyPr/>
        <a:lstStyle/>
        <a:p>
          <a:endParaRPr lang="ru-RU"/>
        </a:p>
      </dgm:t>
    </dgm:pt>
    <dgm:pt modelId="{1C81714E-2263-4D32-A7D2-09BF778E2DB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Низкий износ и эксплуатационные расходы (от 2,3 </a:t>
          </a:r>
          <a:r>
            <a:rPr lang="lv-LV" sz="1800" b="1" dirty="0" smtClean="0">
              <a:latin typeface="Franklin Gothic Medium" pitchFamily="34" charset="0"/>
            </a:rPr>
            <a:t>EUR </a:t>
          </a:r>
          <a:r>
            <a:rPr lang="ru-RU" sz="1800" b="1" dirty="0" smtClean="0">
              <a:latin typeface="Franklin Gothic Medium" pitchFamily="34" charset="0"/>
            </a:rPr>
            <a:t>на тонну изготовленных брикетов)</a:t>
          </a:r>
        </a:p>
      </dgm:t>
    </dgm:pt>
    <dgm:pt modelId="{2218403C-2753-4A19-9186-CEE5C3DC6499}" type="parTrans" cxnId="{06489037-1FEB-4DBB-B2DD-314AAD8199DE}">
      <dgm:prSet/>
      <dgm:spPr/>
      <dgm:t>
        <a:bodyPr/>
        <a:lstStyle/>
        <a:p>
          <a:endParaRPr lang="ru-RU"/>
        </a:p>
      </dgm:t>
    </dgm:pt>
    <dgm:pt modelId="{76FEC776-A59D-48B9-9295-A9EDFD42554C}" type="sibTrans" cxnId="{06489037-1FEB-4DBB-B2DD-314AAD8199DE}">
      <dgm:prSet/>
      <dgm:spPr/>
      <dgm:t>
        <a:bodyPr/>
        <a:lstStyle/>
        <a:p>
          <a:endParaRPr lang="ru-RU"/>
        </a:p>
      </dgm:t>
    </dgm:pt>
    <dgm:pt modelId="{C5A60FCE-2618-48F3-A267-C5913745BC5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Не требует использования связующих веществ (удельное давление 1700 кг/см2 )</a:t>
          </a:r>
        </a:p>
      </dgm:t>
    </dgm:pt>
    <dgm:pt modelId="{9D3A36F9-DA9D-4052-9EF1-9EAC2264C13B}" type="parTrans" cxnId="{B4F84FFD-9CB3-40FC-A084-B7E1CAEB4583}">
      <dgm:prSet/>
      <dgm:spPr/>
      <dgm:t>
        <a:bodyPr/>
        <a:lstStyle/>
        <a:p>
          <a:endParaRPr lang="ru-RU"/>
        </a:p>
      </dgm:t>
    </dgm:pt>
    <dgm:pt modelId="{15BB6B17-819C-437D-BE4C-192433923507}" type="sibTrans" cxnId="{B4F84FFD-9CB3-40FC-A084-B7E1CAEB4583}">
      <dgm:prSet/>
      <dgm:spPr/>
      <dgm:t>
        <a:bodyPr/>
        <a:lstStyle/>
        <a:p>
          <a:endParaRPr lang="ru-RU"/>
        </a:p>
      </dgm:t>
    </dgm:pt>
    <dgm:pt modelId="{64470095-1FAC-4C5D-89BF-F887AC48168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sz="1800" b="1" dirty="0" smtClean="0">
              <a:latin typeface="Franklin Gothic Medium" pitchFamily="34" charset="0"/>
            </a:rPr>
            <a:t>Конфигурация машин модифицируется в соответствии с требованиями заказчика</a:t>
          </a:r>
        </a:p>
      </dgm:t>
    </dgm:pt>
    <dgm:pt modelId="{6ECF4B65-EA9F-4FEE-9E69-7E59D42EC107}" type="parTrans" cxnId="{DDC2435F-FAB2-4021-8208-38051766007E}">
      <dgm:prSet/>
      <dgm:spPr/>
      <dgm:t>
        <a:bodyPr/>
        <a:lstStyle/>
        <a:p>
          <a:endParaRPr lang="ru-RU"/>
        </a:p>
      </dgm:t>
    </dgm:pt>
    <dgm:pt modelId="{F60BA1C7-7D17-4082-93C0-5D40FA8C3E5D}" type="sibTrans" cxnId="{DDC2435F-FAB2-4021-8208-38051766007E}">
      <dgm:prSet/>
      <dgm:spPr/>
      <dgm:t>
        <a:bodyPr/>
        <a:lstStyle/>
        <a:p>
          <a:endParaRPr lang="ru-RU"/>
        </a:p>
      </dgm:t>
    </dgm:pt>
    <dgm:pt modelId="{36483A9F-D728-4029-AC3A-C593C27EFE84}" type="pres">
      <dgm:prSet presAssocID="{C8F7B5EE-5B0F-4BF8-BC2E-CB9BDD9594D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2C3A2-6533-4248-B9C3-7EBEAB148FC0}" type="pres">
      <dgm:prSet presAssocID="{FB272FB0-B8C4-46DF-84E7-C1940A52205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6F121-64D9-4CD8-A089-69A403597602}" type="pres">
      <dgm:prSet presAssocID="{DCBF9FDD-2CAE-42E0-851A-DA0CE41E195D}" presName="sibTrans" presStyleCnt="0"/>
      <dgm:spPr/>
    </dgm:pt>
    <dgm:pt modelId="{CC4056E0-6190-42C2-9967-82DE77E2A6A3}" type="pres">
      <dgm:prSet presAssocID="{262BC9D2-D70C-4209-9489-EC240D1CCD5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57EFC-A2BB-473A-9923-85F7E69FCD7F}" type="pres">
      <dgm:prSet presAssocID="{F5CA4F88-737A-4FA4-82A8-2559D78BE4C7}" presName="sibTrans" presStyleCnt="0"/>
      <dgm:spPr/>
    </dgm:pt>
    <dgm:pt modelId="{971DD0F0-4462-4FE9-B617-EF8E6CBA94A1}" type="pres">
      <dgm:prSet presAssocID="{91F4DBF1-7252-41A2-AFBF-A38755E6F0D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14DDF-3159-4208-AB01-88904A9FED90}" type="pres">
      <dgm:prSet presAssocID="{848574B4-48EA-4611-BE0C-FFC097768787}" presName="sibTrans" presStyleCnt="0"/>
      <dgm:spPr/>
    </dgm:pt>
    <dgm:pt modelId="{2A967AC5-76A1-4246-A3A9-821DEEB14C46}" type="pres">
      <dgm:prSet presAssocID="{8ACA97E9-91DD-4C9D-B435-D266A9566C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D09C9-3462-4A1C-8F26-A43EDEFC2A83}" type="pres">
      <dgm:prSet presAssocID="{174CF5F4-2671-49C0-9963-578CF703963E}" presName="sibTrans" presStyleCnt="0"/>
      <dgm:spPr/>
    </dgm:pt>
    <dgm:pt modelId="{D5C5B42F-AE3D-4078-9B3E-2AEBB2453FA5}" type="pres">
      <dgm:prSet presAssocID="{1C81714E-2263-4D32-A7D2-09BF778E2DB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9A1F-845D-43FC-8F7C-CD076FBEB6B1}" type="pres">
      <dgm:prSet presAssocID="{76FEC776-A59D-48B9-9295-A9EDFD42554C}" presName="sibTrans" presStyleCnt="0"/>
      <dgm:spPr/>
    </dgm:pt>
    <dgm:pt modelId="{8EB22EB7-29A4-487A-BFAA-F5F7F73AA8CC}" type="pres">
      <dgm:prSet presAssocID="{C5A60FCE-2618-48F3-A267-C5913745BC5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C9CDA-EB11-4ACE-B3AA-05D08C78E4A5}" type="pres">
      <dgm:prSet presAssocID="{15BB6B17-819C-437D-BE4C-192433923507}" presName="sibTrans" presStyleCnt="0"/>
      <dgm:spPr/>
    </dgm:pt>
    <dgm:pt modelId="{F8D5E3C1-CABE-4EEA-B8E8-DCB286550ED5}" type="pres">
      <dgm:prSet presAssocID="{64470095-1FAC-4C5D-89BF-F887AC4816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2435F-FAB2-4021-8208-38051766007E}" srcId="{C8F7B5EE-5B0F-4BF8-BC2E-CB9BDD9594D2}" destId="{64470095-1FAC-4C5D-89BF-F887AC48168A}" srcOrd="6" destOrd="0" parTransId="{6ECF4B65-EA9F-4FEE-9E69-7E59D42EC107}" sibTransId="{F60BA1C7-7D17-4082-93C0-5D40FA8C3E5D}"/>
    <dgm:cxn modelId="{06489037-1FEB-4DBB-B2DD-314AAD8199DE}" srcId="{C8F7B5EE-5B0F-4BF8-BC2E-CB9BDD9594D2}" destId="{1C81714E-2263-4D32-A7D2-09BF778E2DBC}" srcOrd="4" destOrd="0" parTransId="{2218403C-2753-4A19-9186-CEE5C3DC6499}" sibTransId="{76FEC776-A59D-48B9-9295-A9EDFD42554C}"/>
    <dgm:cxn modelId="{49794BD7-089F-4B4F-8920-CA17F061AC02}" type="presOf" srcId="{64470095-1FAC-4C5D-89BF-F887AC48168A}" destId="{F8D5E3C1-CABE-4EEA-B8E8-DCB286550ED5}" srcOrd="0" destOrd="0" presId="urn:microsoft.com/office/officeart/2005/8/layout/default#2"/>
    <dgm:cxn modelId="{ABB0419D-DECE-4CE4-A035-E2235FACC359}" srcId="{C8F7B5EE-5B0F-4BF8-BC2E-CB9BDD9594D2}" destId="{8ACA97E9-91DD-4C9D-B435-D266A9566CC7}" srcOrd="3" destOrd="0" parTransId="{615DE0F9-3F51-46D4-953C-3F41A6530365}" sibTransId="{174CF5F4-2671-49C0-9963-578CF703963E}"/>
    <dgm:cxn modelId="{7DB54729-F618-4AAD-AE0E-715AC8541C52}" type="presOf" srcId="{262BC9D2-D70C-4209-9489-EC240D1CCD5E}" destId="{CC4056E0-6190-42C2-9967-82DE77E2A6A3}" srcOrd="0" destOrd="0" presId="urn:microsoft.com/office/officeart/2005/8/layout/default#2"/>
    <dgm:cxn modelId="{A02746F4-2BE9-45B1-B5A4-8F1D1646C25E}" type="presOf" srcId="{1C81714E-2263-4D32-A7D2-09BF778E2DBC}" destId="{D5C5B42F-AE3D-4078-9B3E-2AEBB2453FA5}" srcOrd="0" destOrd="0" presId="urn:microsoft.com/office/officeart/2005/8/layout/default#2"/>
    <dgm:cxn modelId="{BB8828EA-4226-45C5-936A-99C636812F24}" srcId="{C8F7B5EE-5B0F-4BF8-BC2E-CB9BDD9594D2}" destId="{FB272FB0-B8C4-46DF-84E7-C1940A52205F}" srcOrd="0" destOrd="0" parTransId="{3C000242-D091-4BF8-84DD-928ABA3F526A}" sibTransId="{DCBF9FDD-2CAE-42E0-851A-DA0CE41E195D}"/>
    <dgm:cxn modelId="{986488FA-32B6-4161-97B7-B7BA4028C5F2}" type="presOf" srcId="{FB272FB0-B8C4-46DF-84E7-C1940A52205F}" destId="{DA42C3A2-6533-4248-B9C3-7EBEAB148FC0}" srcOrd="0" destOrd="0" presId="urn:microsoft.com/office/officeart/2005/8/layout/default#2"/>
    <dgm:cxn modelId="{3E3F69B1-B7B7-443D-A2A2-853E2A128418}" type="presOf" srcId="{C5A60FCE-2618-48F3-A267-C5913745BC51}" destId="{8EB22EB7-29A4-487A-BFAA-F5F7F73AA8CC}" srcOrd="0" destOrd="0" presId="urn:microsoft.com/office/officeart/2005/8/layout/default#2"/>
    <dgm:cxn modelId="{D4DAEFA9-1428-4F8A-BBA9-E39A330BF654}" type="presOf" srcId="{C8F7B5EE-5B0F-4BF8-BC2E-CB9BDD9594D2}" destId="{36483A9F-D728-4029-AC3A-C593C27EFE84}" srcOrd="0" destOrd="0" presId="urn:microsoft.com/office/officeart/2005/8/layout/default#2"/>
    <dgm:cxn modelId="{0A2ECC4E-DA69-4D0D-A3D4-1D13C6AB89AF}" type="presOf" srcId="{8ACA97E9-91DD-4C9D-B435-D266A9566CC7}" destId="{2A967AC5-76A1-4246-A3A9-821DEEB14C46}" srcOrd="0" destOrd="0" presId="urn:microsoft.com/office/officeart/2005/8/layout/default#2"/>
    <dgm:cxn modelId="{B4F84FFD-9CB3-40FC-A084-B7E1CAEB4583}" srcId="{C8F7B5EE-5B0F-4BF8-BC2E-CB9BDD9594D2}" destId="{C5A60FCE-2618-48F3-A267-C5913745BC51}" srcOrd="5" destOrd="0" parTransId="{9D3A36F9-DA9D-4052-9EF1-9EAC2264C13B}" sibTransId="{15BB6B17-819C-437D-BE4C-192433923507}"/>
    <dgm:cxn modelId="{5A4FC8C1-D7EE-497C-9BB6-D5DFED6F8B08}" srcId="{C8F7B5EE-5B0F-4BF8-BC2E-CB9BDD9594D2}" destId="{262BC9D2-D70C-4209-9489-EC240D1CCD5E}" srcOrd="1" destOrd="0" parTransId="{0FB49774-DF3F-4515-A3A4-9FD99F060B05}" sibTransId="{F5CA4F88-737A-4FA4-82A8-2559D78BE4C7}"/>
    <dgm:cxn modelId="{09CE433E-7464-4430-92DA-AA84079EA68E}" type="presOf" srcId="{91F4DBF1-7252-41A2-AFBF-A38755E6F0DF}" destId="{971DD0F0-4462-4FE9-B617-EF8E6CBA94A1}" srcOrd="0" destOrd="0" presId="urn:microsoft.com/office/officeart/2005/8/layout/default#2"/>
    <dgm:cxn modelId="{F50E4C1C-3512-419A-A85B-DE9CAD9C1895}" srcId="{C8F7B5EE-5B0F-4BF8-BC2E-CB9BDD9594D2}" destId="{91F4DBF1-7252-41A2-AFBF-A38755E6F0DF}" srcOrd="2" destOrd="0" parTransId="{C715F060-59C4-4E4C-8C2D-C600F086A008}" sibTransId="{848574B4-48EA-4611-BE0C-FFC097768787}"/>
    <dgm:cxn modelId="{0E144ECB-C00C-4DB6-AB90-9A751CFE514F}" type="presParOf" srcId="{36483A9F-D728-4029-AC3A-C593C27EFE84}" destId="{DA42C3A2-6533-4248-B9C3-7EBEAB148FC0}" srcOrd="0" destOrd="0" presId="urn:microsoft.com/office/officeart/2005/8/layout/default#2"/>
    <dgm:cxn modelId="{DF60D573-80F5-4299-AE8B-EF79A0F687AC}" type="presParOf" srcId="{36483A9F-D728-4029-AC3A-C593C27EFE84}" destId="{CE56F121-64D9-4CD8-A089-69A403597602}" srcOrd="1" destOrd="0" presId="urn:microsoft.com/office/officeart/2005/8/layout/default#2"/>
    <dgm:cxn modelId="{DDE9CEBD-0CB5-488E-9468-0C2F3A4507D4}" type="presParOf" srcId="{36483A9F-D728-4029-AC3A-C593C27EFE84}" destId="{CC4056E0-6190-42C2-9967-82DE77E2A6A3}" srcOrd="2" destOrd="0" presId="urn:microsoft.com/office/officeart/2005/8/layout/default#2"/>
    <dgm:cxn modelId="{FDBDF23B-157E-43D1-9338-657A59B713F5}" type="presParOf" srcId="{36483A9F-D728-4029-AC3A-C593C27EFE84}" destId="{64C57EFC-A2BB-473A-9923-85F7E69FCD7F}" srcOrd="3" destOrd="0" presId="urn:microsoft.com/office/officeart/2005/8/layout/default#2"/>
    <dgm:cxn modelId="{052815C9-2EDC-4E95-8C4A-E35BE39B9A3A}" type="presParOf" srcId="{36483A9F-D728-4029-AC3A-C593C27EFE84}" destId="{971DD0F0-4462-4FE9-B617-EF8E6CBA94A1}" srcOrd="4" destOrd="0" presId="urn:microsoft.com/office/officeart/2005/8/layout/default#2"/>
    <dgm:cxn modelId="{59A20D43-D739-4C45-B439-70A863B13429}" type="presParOf" srcId="{36483A9F-D728-4029-AC3A-C593C27EFE84}" destId="{4D014DDF-3159-4208-AB01-88904A9FED90}" srcOrd="5" destOrd="0" presId="urn:microsoft.com/office/officeart/2005/8/layout/default#2"/>
    <dgm:cxn modelId="{67305E26-50CB-4ECA-8CAB-2478FBFA4123}" type="presParOf" srcId="{36483A9F-D728-4029-AC3A-C593C27EFE84}" destId="{2A967AC5-76A1-4246-A3A9-821DEEB14C46}" srcOrd="6" destOrd="0" presId="urn:microsoft.com/office/officeart/2005/8/layout/default#2"/>
    <dgm:cxn modelId="{5AA9CEBC-9558-4EB1-B10E-8D05B734D7E6}" type="presParOf" srcId="{36483A9F-D728-4029-AC3A-C593C27EFE84}" destId="{018D09C9-3462-4A1C-8F26-A43EDEFC2A83}" srcOrd="7" destOrd="0" presId="urn:microsoft.com/office/officeart/2005/8/layout/default#2"/>
    <dgm:cxn modelId="{85A6C791-4DCB-42A4-BE38-D7B4A27AF196}" type="presParOf" srcId="{36483A9F-D728-4029-AC3A-C593C27EFE84}" destId="{D5C5B42F-AE3D-4078-9B3E-2AEBB2453FA5}" srcOrd="8" destOrd="0" presId="urn:microsoft.com/office/officeart/2005/8/layout/default#2"/>
    <dgm:cxn modelId="{63E376D8-12BD-4867-954C-B9FD2A552638}" type="presParOf" srcId="{36483A9F-D728-4029-AC3A-C593C27EFE84}" destId="{1A9E9A1F-845D-43FC-8F7C-CD076FBEB6B1}" srcOrd="9" destOrd="0" presId="urn:microsoft.com/office/officeart/2005/8/layout/default#2"/>
    <dgm:cxn modelId="{321B2ABC-5F53-433A-86D5-84E678260031}" type="presParOf" srcId="{36483A9F-D728-4029-AC3A-C593C27EFE84}" destId="{8EB22EB7-29A4-487A-BFAA-F5F7F73AA8CC}" srcOrd="10" destOrd="0" presId="urn:microsoft.com/office/officeart/2005/8/layout/default#2"/>
    <dgm:cxn modelId="{78DE8BA1-4F06-4C17-9547-0EC63F55E6A2}" type="presParOf" srcId="{36483A9F-D728-4029-AC3A-C593C27EFE84}" destId="{354C9CDA-EB11-4ACE-B3AA-05D08C78E4A5}" srcOrd="11" destOrd="0" presId="urn:microsoft.com/office/officeart/2005/8/layout/default#2"/>
    <dgm:cxn modelId="{943023C7-079B-42B5-B7DD-CE60DEBAA4B4}" type="presParOf" srcId="{36483A9F-D728-4029-AC3A-C593C27EFE84}" destId="{F8D5E3C1-CABE-4EEA-B8E8-DCB286550ED5}" srcOrd="1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42C3A2-6533-4248-B9C3-7EBEAB148FC0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Высокая эксплуатационная надежность</a:t>
          </a:r>
          <a:endParaRPr lang="ru-RU" sz="1800" kern="1200" dirty="0">
            <a:latin typeface="Franklin Gothic Medium" pitchFamily="34" charset="0"/>
          </a:endParaRPr>
        </a:p>
      </dsp:txBody>
      <dsp:txXfrm>
        <a:off x="495061" y="645"/>
        <a:ext cx="2262336" cy="1357401"/>
      </dsp:txXfrm>
    </dsp:sp>
    <dsp:sp modelId="{CC4056E0-6190-42C2-9967-82DE77E2A6A3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Предназначен для работы 24 часа в сутки 7 дней в неделю </a:t>
          </a:r>
        </a:p>
      </dsp:txBody>
      <dsp:txXfrm>
        <a:off x="2983631" y="645"/>
        <a:ext cx="2262336" cy="1357401"/>
      </dsp:txXfrm>
    </dsp:sp>
    <dsp:sp modelId="{971DD0F0-4462-4FE9-B617-EF8E6CBA94A1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Компактная конструкция и легкий монтаж</a:t>
          </a:r>
        </a:p>
      </dsp:txBody>
      <dsp:txXfrm>
        <a:off x="5472201" y="645"/>
        <a:ext cx="2262336" cy="1357401"/>
      </dsp:txXfrm>
    </dsp:sp>
    <dsp:sp modelId="{2A967AC5-76A1-4246-A3A9-821DEEB14C46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Низкое удельное электропотребление(50-60 кВт/ч на тонну )</a:t>
          </a:r>
        </a:p>
      </dsp:txBody>
      <dsp:txXfrm>
        <a:off x="495061" y="1584280"/>
        <a:ext cx="2262336" cy="1357401"/>
      </dsp:txXfrm>
    </dsp:sp>
    <dsp:sp modelId="{D5C5B42F-AE3D-4078-9B3E-2AEBB2453FA5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Низкий износ и эксплуатационные расходы (от 2,3 </a:t>
          </a:r>
          <a:r>
            <a:rPr lang="lv-LV" sz="1800" b="1" kern="1200" dirty="0" smtClean="0">
              <a:latin typeface="Franklin Gothic Medium" pitchFamily="34" charset="0"/>
            </a:rPr>
            <a:t>EUR </a:t>
          </a:r>
          <a:r>
            <a:rPr lang="ru-RU" sz="1800" b="1" kern="1200" dirty="0" smtClean="0">
              <a:latin typeface="Franklin Gothic Medium" pitchFamily="34" charset="0"/>
            </a:rPr>
            <a:t>на тонну изготовленных брикетов)</a:t>
          </a:r>
        </a:p>
      </dsp:txBody>
      <dsp:txXfrm>
        <a:off x="2983631" y="1584280"/>
        <a:ext cx="2262336" cy="1357401"/>
      </dsp:txXfrm>
    </dsp:sp>
    <dsp:sp modelId="{8EB22EB7-29A4-487A-BFAA-F5F7F73AA8CC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Не требует использования связующих веществ (удельное давление 1700 кг/см2 )</a:t>
          </a:r>
        </a:p>
      </dsp:txBody>
      <dsp:txXfrm>
        <a:off x="5472201" y="1584280"/>
        <a:ext cx="2262336" cy="1357401"/>
      </dsp:txXfrm>
    </dsp:sp>
    <dsp:sp modelId="{F8D5E3C1-CABE-4EEA-B8E8-DCB286550ED5}">
      <dsp:nvSpPr>
        <dsp:cNvPr id="0" name=""/>
        <dsp:cNvSpPr/>
      </dsp:nvSpPr>
      <dsp:spPr>
        <a:xfrm>
          <a:off x="2983631" y="3167916"/>
          <a:ext cx="2262336" cy="1357401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shade val="88000"/>
                <a:lumMod val="88000"/>
              </a:schemeClr>
              <a:schemeClr val="accent1"/>
            </a:duotone>
          </a:blip>
          <a:tile tx="0" ty="0" sx="100000" sy="100000" flip="none" algn="tl"/>
        </a:blipFill>
        <a:ln>
          <a:noFill/>
        </a:ln>
        <a:effectLst>
          <a:outerShdw blurRad="25400" dist="12700" dir="5400000" rotWithShape="0">
            <a:srgbClr val="000000">
              <a:alpha val="60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Franklin Gothic Medium" pitchFamily="34" charset="0"/>
            </a:rPr>
            <a:t>Конфигурация машин модифицируется в соответствии с требованиями заказчика</a:t>
          </a:r>
        </a:p>
      </dsp:txBody>
      <dsp:txXfrm>
        <a:off x="2983631" y="3167916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37676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0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7735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73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24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8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80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7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2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3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95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74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1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68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6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0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gif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6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Relationship Id="rId1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629D7D"/>
                </a:solidFill>
              </a:rPr>
              <a:t>Комплексные решения по переработке отходов древесины и биомассы</a:t>
            </a:r>
            <a:endParaRPr lang="ru-RU" sz="5400" dirty="0">
              <a:solidFill>
                <a:srgbClr val="629D7D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Бастриков Д.В.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0052" r="687" b="5670"/>
          <a:stretch/>
        </p:blipFill>
        <p:spPr>
          <a:xfrm rot="21423850">
            <a:off x="555813" y="4569706"/>
            <a:ext cx="10160508" cy="141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2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393" y="0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29D7D"/>
                </a:solidFill>
              </a:rPr>
              <a:t>Прессы-</a:t>
            </a:r>
            <a:r>
              <a:rPr lang="ru-RU" sz="3600" dirty="0" err="1">
                <a:solidFill>
                  <a:srgbClr val="629D7D"/>
                </a:solidFill>
              </a:rPr>
              <a:t>грануляторы</a:t>
            </a:r>
            <a:r>
              <a:rPr lang="ru-RU" sz="3600" dirty="0">
                <a:solidFill>
                  <a:srgbClr val="629D7D"/>
                </a:solidFill>
              </a:rPr>
              <a:t> </a:t>
            </a:r>
            <a:r>
              <a:rPr lang="en-US" sz="3600" dirty="0" err="1">
                <a:solidFill>
                  <a:srgbClr val="629D7D"/>
                </a:solidFill>
              </a:rPr>
              <a:t>Promill</a:t>
            </a:r>
            <a:r>
              <a:rPr lang="en-US" sz="3600" dirty="0">
                <a:solidFill>
                  <a:srgbClr val="629D7D"/>
                </a:solidFill>
              </a:rPr>
              <a:t> </a:t>
            </a:r>
            <a:r>
              <a:rPr lang="en-US" sz="3600" dirty="0" err="1">
                <a:solidFill>
                  <a:srgbClr val="629D7D"/>
                </a:solidFill>
              </a:rPr>
              <a:t>Stolz</a:t>
            </a:r>
            <a:endParaRPr lang="ru-RU" sz="3600" dirty="0">
              <a:solidFill>
                <a:srgbClr val="629D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2368" y="1232735"/>
            <a:ext cx="6328373" cy="4307986"/>
          </a:xfrm>
        </p:spPr>
        <p:txBody>
          <a:bodyPr>
            <a:noAutofit/>
          </a:bodyPr>
          <a:lstStyle/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высокая производительность;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двухступенчатая ременная передача;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мощный главный </a:t>
            </a:r>
            <a:r>
              <a:rPr lang="ru-RU" sz="1400" b="1" dirty="0" smtClean="0">
                <a:solidFill>
                  <a:srgbClr val="325038"/>
                </a:solidFill>
                <a:latin typeface="Franklin Gothic Medium" pitchFamily="34" charset="0"/>
              </a:rPr>
              <a:t>вал</a:t>
            </a:r>
            <a:r>
              <a:rPr lang="en-US" sz="1400" b="1" dirty="0" smtClean="0">
                <a:solidFill>
                  <a:srgbClr val="325038"/>
                </a:solidFill>
                <a:latin typeface="Franklin Gothic Medium" pitchFamily="34" charset="0"/>
              </a:rPr>
              <a:t> </a:t>
            </a:r>
            <a:r>
              <a:rPr lang="ru-RU" sz="1400" b="1" dirty="0" smtClean="0">
                <a:solidFill>
                  <a:srgbClr val="325038"/>
                </a:solidFill>
                <a:latin typeface="Franklin Gothic Medium" pitchFamily="34" charset="0"/>
              </a:rPr>
              <a:t>и идеальная </a:t>
            </a: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посадка матрицы;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упрощенное крепление матрицы: необходимо всего 45 минут чтобы ее заменить;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1/2 затрат на техобслуживание по сравнению с </a:t>
            </a:r>
            <a:r>
              <a:rPr lang="ru-RU" sz="1400" b="1" dirty="0" err="1">
                <a:solidFill>
                  <a:srgbClr val="325038"/>
                </a:solidFill>
                <a:latin typeface="Franklin Gothic Medium" pitchFamily="34" charset="0"/>
              </a:rPr>
              <a:t>грануляторами</a:t>
            </a: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 с редукторами;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система медленной прокрутки матрицы;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система пожарной безопасности: контроль температуры роликов и подшипников, датчики обнаружения искры;</a:t>
            </a:r>
          </a:p>
          <a:p>
            <a:pPr lvl="0">
              <a:lnSpc>
                <a:spcPct val="140000"/>
              </a:lnSpc>
            </a:pPr>
            <a:r>
              <a:rPr lang="ru-RU" sz="1400" b="1" dirty="0">
                <a:solidFill>
                  <a:srgbClr val="325038"/>
                </a:solidFill>
                <a:latin typeface="Franklin Gothic Medium" pitchFamily="34" charset="0"/>
              </a:rPr>
              <a:t>от 5 до 10 лет без замены центральных подшипников и передней </a:t>
            </a:r>
            <a:r>
              <a:rPr lang="ru-RU" sz="1400" b="1" dirty="0" smtClean="0">
                <a:solidFill>
                  <a:srgbClr val="325038"/>
                </a:solidFill>
                <a:latin typeface="Franklin Gothic Medium" pitchFamily="34" charset="0"/>
              </a:rPr>
              <a:t>обоймы.</a:t>
            </a:r>
            <a:endParaRPr lang="ru-RU" sz="1400" b="1" dirty="0">
              <a:solidFill>
                <a:srgbClr val="325038"/>
              </a:solidFill>
              <a:latin typeface="Franklin Gothic Medium" pitchFamily="34" charset="0"/>
            </a:endParaRPr>
          </a:p>
          <a:p>
            <a:endParaRPr lang="ru-RU" sz="1400" dirty="0"/>
          </a:p>
        </p:txBody>
      </p:sp>
      <p:pic>
        <p:nvPicPr>
          <p:cNvPr id="4" name="Содержимое 5" descr="прес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783" y="1505258"/>
            <a:ext cx="4793104" cy="39417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8422" y="314608"/>
            <a:ext cx="3152869" cy="961931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629D7D"/>
                </a:solidFill>
              </a:rPr>
              <a:t>Пеллеты</a:t>
            </a:r>
            <a:endParaRPr lang="ru-RU" dirty="0">
              <a:solidFill>
                <a:srgbClr val="629D7D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70" y="1493469"/>
            <a:ext cx="5468292" cy="4101220"/>
          </a:xfrm>
        </p:spPr>
      </p:pic>
    </p:spTree>
    <p:extLst>
      <p:ext uri="{BB962C8B-B14F-4D97-AF65-F5344CB8AC3E}">
        <p14:creationId xmlns:p14="http://schemas.microsoft.com/office/powerpoint/2010/main" val="375949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868" y="3015412"/>
            <a:ext cx="4143404" cy="25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Содержимое 1"/>
          <p:cNvSpPr>
            <a:spLocks noGrp="1"/>
          </p:cNvSpPr>
          <p:nvPr>
            <p:ph idx="4294967295"/>
          </p:nvPr>
        </p:nvSpPr>
        <p:spPr>
          <a:xfrm>
            <a:off x="738554" y="1153082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Производительность: от 100 до 1 500 кг в час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Мощность: от 2 до 90 кВт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Максимальное </a:t>
            </a:r>
            <a:r>
              <a:rPr lang="ru-RU" sz="2800" b="1" dirty="0">
                <a:solidFill>
                  <a:srgbClr val="325038"/>
                </a:solidFill>
                <a:latin typeface="Franklin Gothic Medium" pitchFamily="34" charset="0"/>
              </a:rPr>
              <a:t>у</a:t>
            </a: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дельное давление: 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/>
            </a:r>
            <a:b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</a:b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1700 кг/см2 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Брикеты разных размеров с сечением от 150х60мм до 260х100 мм</a:t>
            </a:r>
          </a:p>
          <a:p>
            <a:endParaRPr lang="ru-RU" dirty="0"/>
          </a:p>
        </p:txBody>
      </p:sp>
      <p:sp>
        <p:nvSpPr>
          <p:cNvPr id="15" name="Заголовок 2"/>
          <p:cNvSpPr txBox="1">
            <a:spLocks/>
          </p:cNvSpPr>
          <p:nvPr/>
        </p:nvSpPr>
        <p:spPr>
          <a:xfrm>
            <a:off x="1355970" y="173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   </a:t>
            </a:r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</a:t>
            </a:r>
            <a:r>
              <a:rPr lang="ru-RU" sz="3000" dirty="0">
                <a:solidFill>
                  <a:srgbClr val="629D7D"/>
                </a:solidFill>
              </a:rPr>
              <a:t>Брикетирующие </a:t>
            </a:r>
            <a:r>
              <a:rPr lang="ru-RU" sz="3000" dirty="0" smtClean="0">
                <a:solidFill>
                  <a:srgbClr val="629D7D"/>
                </a:solidFill>
              </a:rPr>
              <a:t>системы </a:t>
            </a:r>
            <a:r>
              <a:rPr lang="en-US" sz="3000" dirty="0" smtClean="0">
                <a:solidFill>
                  <a:srgbClr val="629D7D"/>
                </a:solidFill>
              </a:rPr>
              <a:t>RUF</a:t>
            </a:r>
            <a:endParaRPr lang="ru-RU" sz="3000" dirty="0">
              <a:solidFill>
                <a:srgbClr val="629D7D"/>
              </a:solidFill>
            </a:endParaRPr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2434" y="2900248"/>
            <a:ext cx="3678560" cy="271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лог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7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2BAE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5C9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7984B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8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DC6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96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6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>
          <a:xfrm>
            <a:off x="1551355" y="3840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  </a:t>
            </a:r>
            <a:r>
              <a:rPr lang="ru-RU" sz="3700" dirty="0">
                <a:solidFill>
                  <a:srgbClr val="629D7D"/>
                </a:solidFill>
              </a:rPr>
              <a:t>Выгода и преимущества</a:t>
            </a:r>
            <a: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/>
            </a:r>
            <a:br>
              <a:rPr lang="ru-RU" sz="4000" dirty="0" smtClean="0">
                <a:solidFill>
                  <a:srgbClr val="4A76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</a:br>
            <a:endParaRPr lang="ru-RU" sz="4000" dirty="0" smtClean="0">
              <a:solidFill>
                <a:srgbClr val="4A76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graphicFrame>
        <p:nvGraphicFramePr>
          <p:cNvPr id="5" name="Содержимое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371922"/>
              </p:ext>
            </p:extLst>
          </p:nvPr>
        </p:nvGraphicFramePr>
        <p:xfrm>
          <a:off x="1566985" y="145006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лого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3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 l="7406" r="5776"/>
          <a:stretch>
            <a:fillRect/>
          </a:stretch>
        </p:blipFill>
        <p:spPr bwMode="auto">
          <a:xfrm>
            <a:off x="2122217" y="1100801"/>
            <a:ext cx="3143272" cy="21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5872" y="0"/>
            <a:ext cx="531674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8616" y="3286124"/>
            <a:ext cx="5143504" cy="33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2120" y="3643314"/>
            <a:ext cx="347640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лого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9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8328" r="4348"/>
          <a:stretch>
            <a:fillRect/>
          </a:stretch>
        </p:blipFill>
        <p:spPr bwMode="auto">
          <a:xfrm>
            <a:off x="8743217" y="3720232"/>
            <a:ext cx="2928958" cy="186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1"/>
          <p:cNvSpPr>
            <a:spLocks noGrp="1"/>
          </p:cNvSpPr>
          <p:nvPr>
            <p:ph idx="4294967295"/>
          </p:nvPr>
        </p:nvSpPr>
        <p:spPr>
          <a:xfrm>
            <a:off x="1087848" y="1230068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Высокая рыночная стоимость брикетов 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>RUF</a:t>
            </a: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Длительное время горения (4-5 часов);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Низкий уровень зольности (менее 1%);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Топливные брикеты RUF соответствуют всем требованиям стандарта DIN51731;</a:t>
            </a:r>
          </a:p>
          <a:p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Используются как в домашних твердотопливных котлах отопления, так и в промышленных печах.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1848339" y="8706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629D7D"/>
                </a:solidFill>
              </a:rPr>
              <a:t>Топливный </a:t>
            </a:r>
            <a:r>
              <a:rPr lang="ru-RU" sz="3600" dirty="0" smtClean="0">
                <a:solidFill>
                  <a:srgbClr val="629D7D"/>
                </a:solidFill>
              </a:rPr>
              <a:t>брикет </a:t>
            </a:r>
            <a:r>
              <a:rPr lang="en-US" sz="3600" dirty="0" smtClean="0">
                <a:solidFill>
                  <a:srgbClr val="629D7D"/>
                </a:solidFill>
              </a:rPr>
              <a:t>RUF</a:t>
            </a:r>
            <a:endParaRPr lang="ru-RU" sz="3600" dirty="0">
              <a:solidFill>
                <a:srgbClr val="629D7D"/>
              </a:solidFill>
            </a:endParaRPr>
          </a:p>
        </p:txBody>
      </p:sp>
      <p:pic>
        <p:nvPicPr>
          <p:cNvPr id="10" name="Рисунок 9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8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2BAE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5C96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7984B5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52DC6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1062" y="186404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29D7D"/>
                </a:solidFill>
              </a:rPr>
              <a:t>Сервисная служба 24 часа в сутки</a:t>
            </a:r>
            <a:endParaRPr lang="ru-RU" sz="3600" dirty="0">
              <a:solidFill>
                <a:srgbClr val="629D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W:\Agenturen\Kodiak\Bilder\montage\RUF_2011_11_29_ME_4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1800" y="1338369"/>
            <a:ext cx="7394565" cy="49292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/>
        </p:spPr>
      </p:pic>
      <p:pic>
        <p:nvPicPr>
          <p:cNvPr id="5" name="Рисунок 4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21" descr="ЗАО Уфимский фанерный комбинат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60972" y="3582990"/>
            <a:ext cx="2324100" cy="533400"/>
          </a:xfrm>
          <a:prstGeom prst="rect">
            <a:avLst/>
          </a:prstGeom>
        </p:spPr>
      </p:pic>
      <p:sp>
        <p:nvSpPr>
          <p:cNvPr id="10" name="Заголовок 2"/>
          <p:cNvSpPr>
            <a:spLocks noGrp="1"/>
          </p:cNvSpPr>
          <p:nvPr>
            <p:ph type="title"/>
          </p:nvPr>
        </p:nvSpPr>
        <p:spPr>
          <a:xfrm>
            <a:off x="15748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629D7D"/>
                </a:solidFill>
              </a:rPr>
              <a:t>Наши клиенты</a:t>
            </a:r>
          </a:p>
        </p:txBody>
      </p:sp>
      <p:pic>
        <p:nvPicPr>
          <p:cNvPr id="11" name="Рисунок 10" descr="ЗАО Фанком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6658" y="2654296"/>
            <a:ext cx="1619250" cy="361950"/>
          </a:xfrm>
          <a:prstGeom prst="rect">
            <a:avLst/>
          </a:prstGeom>
        </p:spPr>
      </p:pic>
      <p:pic>
        <p:nvPicPr>
          <p:cNvPr id="12" name="Рисунок 11" descr="логотип КФ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7634" y="3297238"/>
            <a:ext cx="3309934" cy="1253638"/>
          </a:xfrm>
          <a:prstGeom prst="rect">
            <a:avLst/>
          </a:prstGeom>
        </p:spPr>
      </p:pic>
      <p:pic>
        <p:nvPicPr>
          <p:cNvPr id="13" name="Рисунок 12" descr="Новый рисунок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352" y="4654560"/>
            <a:ext cx="1733333" cy="752381"/>
          </a:xfrm>
          <a:prstGeom prst="rect">
            <a:avLst/>
          </a:prstGeom>
        </p:spPr>
      </p:pic>
      <p:pic>
        <p:nvPicPr>
          <p:cNvPr id="14" name="Рисунок 13" descr="ОАО Солигаличский известковый комбина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550" y="939784"/>
            <a:ext cx="2381250" cy="1590675"/>
          </a:xfrm>
          <a:prstGeom prst="rect">
            <a:avLst/>
          </a:prstGeom>
        </p:spPr>
      </p:pic>
      <p:pic>
        <p:nvPicPr>
          <p:cNvPr id="15" name="Рисунок 14" descr="ООО АКА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832" y="1654164"/>
            <a:ext cx="1143008" cy="1370145"/>
          </a:xfrm>
          <a:prstGeom prst="rect">
            <a:avLst/>
          </a:prstGeom>
        </p:spPr>
      </p:pic>
      <p:pic>
        <p:nvPicPr>
          <p:cNvPr id="16" name="Рисунок 15" descr="ООО Протон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758" y="1082660"/>
            <a:ext cx="1441077" cy="714380"/>
          </a:xfrm>
          <a:prstGeom prst="rect">
            <a:avLst/>
          </a:prstGeom>
        </p:spPr>
      </p:pic>
      <p:pic>
        <p:nvPicPr>
          <p:cNvPr id="17" name="Рисунок 16" descr="ООО Северный Лес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32344" y="1082660"/>
            <a:ext cx="2071702" cy="1138208"/>
          </a:xfrm>
          <a:prstGeom prst="rect">
            <a:avLst/>
          </a:prstGeom>
        </p:spPr>
      </p:pic>
      <p:pic>
        <p:nvPicPr>
          <p:cNvPr id="18" name="Рисунок 17" descr="ООО ЭкоЛес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4178" y="2940048"/>
            <a:ext cx="1828803" cy="1467777"/>
          </a:xfrm>
          <a:prstGeom prst="rect">
            <a:avLst/>
          </a:prstGeom>
        </p:spPr>
      </p:pic>
      <p:pic>
        <p:nvPicPr>
          <p:cNvPr id="19" name="Рисунок 18" descr="ООО Литий 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0576" y="4868874"/>
            <a:ext cx="2928958" cy="507080"/>
          </a:xfrm>
          <a:prstGeom prst="rect">
            <a:avLst/>
          </a:prstGeom>
        </p:spPr>
      </p:pic>
      <p:pic>
        <p:nvPicPr>
          <p:cNvPr id="20" name="Рисунок 19" descr="ООО Стройград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832344" y="5797568"/>
            <a:ext cx="3218317" cy="493619"/>
          </a:xfrm>
          <a:prstGeom prst="rect">
            <a:avLst/>
          </a:prstGeom>
        </p:spPr>
      </p:pic>
      <p:pic>
        <p:nvPicPr>
          <p:cNvPr id="21" name="Рисунок 20" descr="ООО ЦКД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1882" y="1868478"/>
            <a:ext cx="1374660" cy="1743696"/>
          </a:xfrm>
          <a:prstGeom prst="rect">
            <a:avLst/>
          </a:prstGeom>
        </p:spPr>
      </p:pic>
      <p:pic>
        <p:nvPicPr>
          <p:cNvPr id="22" name="Рисунок 21" descr="ООО ЭнергоМашСервис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47120" y="4583122"/>
            <a:ext cx="1333500" cy="933450"/>
          </a:xfrm>
          <a:prstGeom prst="rect">
            <a:avLst/>
          </a:prstGeom>
        </p:spPr>
      </p:pic>
      <p:pic>
        <p:nvPicPr>
          <p:cNvPr id="23" name="Рисунок 22" descr="лого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6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553" y="1208811"/>
            <a:ext cx="8229600" cy="3806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18" y="168815"/>
            <a:ext cx="10396882" cy="115196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629D7D"/>
                </a:solidFill>
              </a:rPr>
              <a:t>Добро пожаловать в нашу компанию!</a:t>
            </a:r>
          </a:p>
        </p:txBody>
      </p:sp>
      <p:pic>
        <p:nvPicPr>
          <p:cNvPr id="6" name="Рисунок 5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1"/>
          <p:cNvSpPr txBox="1">
            <a:spLocks/>
          </p:cNvSpPr>
          <p:nvPr/>
        </p:nvSpPr>
        <p:spPr>
          <a:xfrm>
            <a:off x="1" y="453292"/>
            <a:ext cx="11706130" cy="52684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en-US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Спасибо за внимание</a:t>
            </a:r>
            <a:r>
              <a:rPr lang="en-US" sz="2800" b="1" dirty="0" smtClean="0">
                <a:solidFill>
                  <a:srgbClr val="325038"/>
                </a:solidFill>
                <a:latin typeface="Franklin Gothic Medium" pitchFamily="34" charset="0"/>
              </a:rPr>
              <a:t>!</a:t>
            </a:r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325038"/>
                </a:solidFill>
                <a:latin typeface="Franklin Gothic Medium" pitchFamily="34" charset="0"/>
              </a:rPr>
              <a:t>Будем рады сотрудничеству</a:t>
            </a: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/>
            <a:endParaRPr lang="ru-RU" sz="2800" b="1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sz="3600" b="1" dirty="0" smtClean="0">
                <a:solidFill>
                  <a:srgbClr val="325038"/>
                </a:solidFill>
                <a:latin typeface="Franklin Gothic Medium" pitchFamily="34" charset="0"/>
              </a:rPr>
              <a:t>+7 911 000 91 91</a:t>
            </a:r>
            <a:r>
              <a:rPr lang="en-US" sz="3600" b="1" dirty="0" smtClean="0">
                <a:solidFill>
                  <a:srgbClr val="325038"/>
                </a:solidFill>
                <a:latin typeface="Franklin Gothic Medium" pitchFamily="34" charset="0"/>
              </a:rPr>
              <a:t>     www.zet.spb.ru     info@zet.spb.ru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1800" b="1" dirty="0" smtClean="0">
                <a:solidFill>
                  <a:srgbClr val="325038"/>
                </a:solidFill>
                <a:latin typeface="Franklin Gothic Medium" pitchFamily="34" charset="0"/>
              </a:rPr>
              <a:t>г. Санкт-Петербург, ул. </a:t>
            </a:r>
            <a:r>
              <a:rPr lang="ru-RU" sz="1800" b="1" dirty="0" err="1" smtClean="0">
                <a:solidFill>
                  <a:srgbClr val="325038"/>
                </a:solidFill>
                <a:latin typeface="Franklin Gothic Medium" pitchFamily="34" charset="0"/>
              </a:rPr>
              <a:t>Предпортовая</a:t>
            </a:r>
            <a:r>
              <a:rPr lang="ru-RU" sz="1800" b="1" dirty="0" smtClean="0">
                <a:solidFill>
                  <a:srgbClr val="325038"/>
                </a:solidFill>
                <a:latin typeface="Franklin Gothic Medium" pitchFamily="34" charset="0"/>
              </a:rPr>
              <a:t> д. 6 лит П</a:t>
            </a:r>
          </a:p>
        </p:txBody>
      </p:sp>
      <p:pic>
        <p:nvPicPr>
          <p:cNvPr id="12" name="Рисунок 11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4885" y="2064454"/>
            <a:ext cx="3688677" cy="230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6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508962" y="229557"/>
            <a:ext cx="8979285" cy="148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/>
              <a:t> </a:t>
            </a:r>
            <a:r>
              <a:rPr lang="ru-RU" sz="3000" dirty="0">
                <a:solidFill>
                  <a:srgbClr val="629D7D"/>
                </a:solidFill>
              </a:rPr>
              <a:t>Картирование территории РФ по потенциалу древесного топлива для производства тепловой энергии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1912" y="1714480"/>
            <a:ext cx="7553383" cy="390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Рисунок 19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5423820"/>
              </p:ext>
            </p:extLst>
          </p:nvPr>
        </p:nvGraphicFramePr>
        <p:xfrm>
          <a:off x="5425316" y="1523999"/>
          <a:ext cx="6766684" cy="3344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443126" y="2011471"/>
            <a:ext cx="5910781" cy="324828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Европе это необходимо, чтобы выполнить цели по сокращению выбросов парниковых газов, а также уйти от зависимости от ископаемых видов топлива</a:t>
            </a:r>
          </a:p>
          <a:p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сегодня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биотопливо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наиболее дешевый и доступный вид ВИЭ по сравнению с </a:t>
            </a:r>
            <a:r>
              <a:rPr lang="ru-RU" sz="7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ветроэнергией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солнечной энергией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81723" y="797618"/>
            <a:ext cx="8936899" cy="1007736"/>
          </a:xfrm>
        </p:spPr>
        <p:txBody>
          <a:bodyPr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sz="3000" dirty="0">
                <a:solidFill>
                  <a:srgbClr val="629D7D"/>
                </a:solidFill>
              </a:rPr>
              <a:t>К 2013-2014 гг. прогнозируется общий объем производства гранул и брикетов в мире на уровне 40 </a:t>
            </a:r>
            <a:r>
              <a:rPr lang="ru-RU" sz="3000" dirty="0" err="1">
                <a:solidFill>
                  <a:srgbClr val="629D7D"/>
                </a:solidFill>
              </a:rPr>
              <a:t>млн</a:t>
            </a:r>
            <a:r>
              <a:rPr lang="ru-RU" sz="3000" dirty="0">
                <a:solidFill>
                  <a:srgbClr val="629D7D"/>
                </a:solidFill>
              </a:rPr>
              <a:t> т .</a:t>
            </a:r>
            <a:br>
              <a:rPr lang="ru-RU" sz="3000" dirty="0">
                <a:solidFill>
                  <a:srgbClr val="629D7D"/>
                </a:solidFill>
              </a:rPr>
            </a:br>
            <a:endParaRPr lang="ru-RU" sz="3000" dirty="0">
              <a:solidFill>
                <a:srgbClr val="629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11856" y="1033701"/>
            <a:ext cx="306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Утилизация </a:t>
            </a:r>
            <a:r>
              <a:rPr lang="ru-RU" dirty="0" smtClean="0">
                <a:solidFill>
                  <a:schemeClr val="bg1"/>
                </a:solidFill>
              </a:rPr>
              <a:t>отходов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Содержимое 6" descr="9823119_w640_h640_49shep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b="16364"/>
          <a:stretch>
            <a:fillRect/>
          </a:stretch>
        </p:blipFill>
        <p:spPr>
          <a:xfrm>
            <a:off x="1250462" y="1231846"/>
            <a:ext cx="3642070" cy="2357454"/>
          </a:xfrm>
          <a:prstGeom prst="rect">
            <a:avLst/>
          </a:prstGeom>
        </p:spPr>
      </p:pic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1707662" y="777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ru-RU" sz="3000" dirty="0">
                <a:solidFill>
                  <a:srgbClr val="629D7D"/>
                </a:solidFill>
              </a:rPr>
              <a:t>Переработке подлежат все виды отходов</a:t>
            </a:r>
          </a:p>
        </p:txBody>
      </p:sp>
      <p:pic>
        <p:nvPicPr>
          <p:cNvPr id="29" name="Рисунок 15" descr="290520101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6787" y="3439014"/>
            <a:ext cx="298767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othody-pilomateriala-topka-drova.0.m.jpg"/>
          <p:cNvPicPr>
            <a:picLocks noChangeAspect="1"/>
          </p:cNvPicPr>
          <p:nvPr/>
        </p:nvPicPr>
        <p:blipFill>
          <a:blip r:embed="rId4"/>
          <a:srcRect r="-10" b="10860"/>
          <a:stretch>
            <a:fillRect/>
          </a:stretch>
        </p:blipFill>
        <p:spPr>
          <a:xfrm>
            <a:off x="6108214" y="1017532"/>
            <a:ext cx="4143404" cy="2071702"/>
          </a:xfrm>
          <a:prstGeom prst="rect">
            <a:avLst/>
          </a:prstGeom>
        </p:spPr>
      </p:pic>
      <p:pic>
        <p:nvPicPr>
          <p:cNvPr id="31" name="Рисунок 30" descr="izol-1.jpg"/>
          <p:cNvPicPr>
            <a:picLocks noChangeAspect="1"/>
          </p:cNvPicPr>
          <p:nvPr/>
        </p:nvPicPr>
        <p:blipFill>
          <a:blip r:embed="rId5"/>
          <a:srcRect b="34669"/>
          <a:stretch>
            <a:fillRect/>
          </a:stretch>
        </p:blipFill>
        <p:spPr>
          <a:xfrm>
            <a:off x="4679454" y="1231846"/>
            <a:ext cx="2647950" cy="1785950"/>
          </a:xfrm>
          <a:prstGeom prst="rect">
            <a:avLst/>
          </a:prstGeom>
        </p:spPr>
      </p:pic>
      <p:pic>
        <p:nvPicPr>
          <p:cNvPr id="32" name="Рисунок 31" descr="paper-waste-300x16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0462" y="4017928"/>
            <a:ext cx="2857500" cy="1600200"/>
          </a:xfrm>
          <a:prstGeom prst="rect">
            <a:avLst/>
          </a:prstGeom>
        </p:spPr>
      </p:pic>
      <p:pic>
        <p:nvPicPr>
          <p:cNvPr id="33" name="Рисунок 32" descr="iStock_000004600579XSm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07950" y="4232242"/>
            <a:ext cx="3357586" cy="222719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2464876" y="1446160"/>
            <a:ext cx="207170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шлифовальная пыль, опилки, стружка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79388" y="2374854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щепа, отходы фанеры и ДСП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965338" y="3446424"/>
            <a:ext cx="192882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торф, бурый уголь, костра льна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751288" y="4375118"/>
            <a:ext cx="2000264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шелуха арахиса, лузга подсолнечника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8" name="Рисунок 37" descr="лого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6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2"/>
          <p:cNvSpPr txBox="1">
            <a:spLocks/>
          </p:cNvSpPr>
          <p:nvPr/>
        </p:nvSpPr>
        <p:spPr>
          <a:xfrm>
            <a:off x="1524000" y="137624"/>
            <a:ext cx="10199077" cy="1143008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000" cap="all" dirty="0">
              <a:solidFill>
                <a:srgbClr val="629D7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01" y="-1"/>
            <a:ext cx="10506393" cy="676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6"/>
          <a:stretch/>
        </p:blipFill>
        <p:spPr>
          <a:xfrm>
            <a:off x="839709" y="0"/>
            <a:ext cx="10327167" cy="6781046"/>
          </a:xfrm>
        </p:spPr>
      </p:pic>
    </p:spTree>
    <p:extLst>
      <p:ext uri="{BB962C8B-B14F-4D97-AF65-F5344CB8AC3E}">
        <p14:creationId xmlns:p14="http://schemas.microsoft.com/office/powerpoint/2010/main" val="419047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5" y="1140210"/>
            <a:ext cx="4284685" cy="321351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2675" y="107044"/>
            <a:ext cx="4509478" cy="1023141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629D7D"/>
                </a:solidFill>
              </a:rPr>
              <a:t>Дробилки </a:t>
            </a:r>
            <a:r>
              <a:rPr lang="en-US" sz="3000" dirty="0">
                <a:solidFill>
                  <a:srgbClr val="629D7D"/>
                </a:solidFill>
              </a:rPr>
              <a:t>HAAS</a:t>
            </a:r>
            <a:endParaRPr lang="ru-RU" sz="3000" dirty="0">
              <a:solidFill>
                <a:srgbClr val="629D7D"/>
              </a:solidFill>
            </a:endParaRPr>
          </a:p>
        </p:txBody>
      </p:sp>
      <p:pic>
        <p:nvPicPr>
          <p:cNvPr id="8" name="Рисунок 7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30081" y="847826"/>
            <a:ext cx="6304445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высокая производительность; 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 smtClean="0">
                <a:solidFill>
                  <a:srgbClr val="325038"/>
                </a:solidFill>
                <a:latin typeface="Franklin Gothic Medium" pitchFamily="34" charset="0"/>
              </a:rPr>
              <a:t>простота </a:t>
            </a: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при интеграции в технологическую линию</a:t>
            </a:r>
            <a:r>
              <a:rPr lang="ru-RU" b="1" cap="all" dirty="0" smtClean="0">
                <a:solidFill>
                  <a:srgbClr val="325038"/>
                </a:solidFill>
                <a:latin typeface="Franklin Gothic Medium" pitchFamily="34" charset="0"/>
              </a:rPr>
              <a:t>;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 smtClean="0">
                <a:solidFill>
                  <a:srgbClr val="325038"/>
                </a:solidFill>
                <a:latin typeface="Franklin Gothic Medium" pitchFamily="34" charset="0"/>
              </a:rPr>
              <a:t> </a:t>
            </a: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высокое качество исполнения и надежность</a:t>
            </a:r>
            <a:r>
              <a:rPr lang="ru-RU" b="1" cap="all" dirty="0" smtClean="0">
                <a:solidFill>
                  <a:srgbClr val="325038"/>
                </a:solidFill>
                <a:latin typeface="Franklin Gothic Medium" pitchFamily="34" charset="0"/>
              </a:rPr>
              <a:t>;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b="1" cap="all" dirty="0" smtClean="0">
                <a:solidFill>
                  <a:srgbClr val="325038"/>
                </a:solidFill>
                <a:latin typeface="Franklin Gothic Medium" pitchFamily="34" charset="0"/>
              </a:rPr>
              <a:t> </a:t>
            </a: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опыт производства измельчающего оборудования для широкого спектра сырья: биомассы, древесных и лесных отходов. </a:t>
            </a:r>
            <a:b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</a:br>
            <a:r>
              <a:rPr lang="ru-RU" b="1" cap="all" dirty="0">
                <a:solidFill>
                  <a:srgbClr val="325038"/>
                </a:solidFill>
                <a:latin typeface="Franklin Gothic Medium" pitchFamily="34" charset="0"/>
              </a:rPr>
              <a:t>Высокая производительность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27" y="4054436"/>
            <a:ext cx="3463184" cy="25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81117" y="47027"/>
            <a:ext cx="10407497" cy="1145952"/>
          </a:xfrm>
        </p:spPr>
        <p:txBody>
          <a:bodyPr>
            <a:normAutofit/>
          </a:bodyPr>
          <a:lstStyle/>
          <a:p>
            <a:pPr algn="ctr"/>
            <a:r>
              <a:rPr lang="ru-RU" sz="3000" dirty="0">
                <a:solidFill>
                  <a:srgbClr val="629D7D"/>
                </a:solidFill>
              </a:rPr>
              <a:t>Конвейерные сушилки </a:t>
            </a:r>
            <a:r>
              <a:rPr lang="en-US" sz="3000" dirty="0" err="1">
                <a:solidFill>
                  <a:srgbClr val="629D7D"/>
                </a:solidFill>
              </a:rPr>
              <a:t>NewEco-tec</a:t>
            </a:r>
            <a:endParaRPr lang="ru-RU" sz="3000" dirty="0">
              <a:solidFill>
                <a:srgbClr val="629D7D"/>
              </a:solidFill>
            </a:endParaRPr>
          </a:p>
        </p:txBody>
      </p:sp>
      <p:pic>
        <p:nvPicPr>
          <p:cNvPr id="10" name="Содержимое 6" descr="W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554" y="1748961"/>
            <a:ext cx="4762533" cy="3571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Содержимое 7"/>
          <p:cNvSpPr txBox="1">
            <a:spLocks/>
          </p:cNvSpPr>
          <p:nvPr/>
        </p:nvSpPr>
        <p:spPr>
          <a:xfrm>
            <a:off x="5120087" y="1072112"/>
            <a:ext cx="6288666" cy="43024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800" b="1" dirty="0">
                <a:solidFill>
                  <a:srgbClr val="325038"/>
                </a:solidFill>
                <a:latin typeface="Franklin Gothic Medium" pitchFamily="34" charset="0"/>
              </a:rPr>
              <a:t>контролируемый процесс сушки с возможностью работы 24 часа в сутки;</a:t>
            </a:r>
          </a:p>
          <a:p>
            <a:pPr lvl="0"/>
            <a:r>
              <a:rPr lang="ru-RU" sz="1800" b="1" dirty="0">
                <a:solidFill>
                  <a:srgbClr val="325038"/>
                </a:solidFill>
                <a:latin typeface="Franklin Gothic Medium" pitchFamily="34" charset="0"/>
              </a:rPr>
              <a:t>коррозиеустойчивый корпус из нержавеющей стали;</a:t>
            </a:r>
          </a:p>
          <a:p>
            <a:pPr lvl="0"/>
            <a:r>
              <a:rPr lang="ru-RU" sz="1800" b="1" dirty="0">
                <a:solidFill>
                  <a:srgbClr val="325038"/>
                </a:solidFill>
                <a:latin typeface="Franklin Gothic Medium" pitchFamily="34" charset="0"/>
              </a:rPr>
              <a:t>конструкция сушильного комплекса смонтирована в стандартных морских контейнерах разных типоразмеров, в зависимости от производительности; </a:t>
            </a:r>
          </a:p>
          <a:p>
            <a:pPr lvl="0"/>
            <a:r>
              <a:rPr lang="ru-RU" sz="1800" b="1" dirty="0">
                <a:solidFill>
                  <a:srgbClr val="325038"/>
                </a:solidFill>
                <a:latin typeface="Franklin Gothic Medium" pitchFamily="34" charset="0"/>
              </a:rPr>
              <a:t>увеличение производительности путем установки дополнительных модулей;</a:t>
            </a:r>
          </a:p>
          <a:p>
            <a:pPr lvl="0"/>
            <a:r>
              <a:rPr lang="ru-RU" sz="1800" b="1" dirty="0">
                <a:solidFill>
                  <a:srgbClr val="325038"/>
                </a:solidFill>
                <a:latin typeface="Franklin Gothic Medium" pitchFamily="34" charset="0"/>
              </a:rPr>
              <a:t>оптимальное решение для производства гранул премиум класса.</a:t>
            </a:r>
          </a:p>
        </p:txBody>
      </p:sp>
    </p:spTree>
    <p:extLst>
      <p:ext uri="{BB962C8B-B14F-4D97-AF65-F5344CB8AC3E}">
        <p14:creationId xmlns:p14="http://schemas.microsoft.com/office/powerpoint/2010/main" val="21853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195" y="0"/>
            <a:ext cx="10521368" cy="125164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rgbClr val="629D7D"/>
                </a:solidFill>
              </a:rPr>
              <a:t>Барабанные сушилки от Европейского производителя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5" y="1432831"/>
            <a:ext cx="5234225" cy="3772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лог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43945" y="-80769"/>
            <a:ext cx="2297353" cy="143283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0650" y="1039907"/>
            <a:ext cx="6367603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2400" b="1" cap="all" dirty="0">
                <a:solidFill>
                  <a:srgbClr val="325038"/>
                </a:solidFill>
                <a:latin typeface="Franklin Gothic Medium" pitchFamily="34" charset="0"/>
              </a:rPr>
              <a:t>Промышленная сушка опилок естественной влажности, древесных отходов, торфа для дальнейшей переработки в </a:t>
            </a:r>
            <a:r>
              <a:rPr lang="ru-RU" sz="2400" b="1" cap="all" dirty="0" err="1">
                <a:solidFill>
                  <a:srgbClr val="325038"/>
                </a:solidFill>
                <a:latin typeface="Franklin Gothic Medium" pitchFamily="34" charset="0"/>
              </a:rPr>
              <a:t>пеллеты</a:t>
            </a:r>
            <a:r>
              <a:rPr lang="ru-RU" sz="2400" b="1" cap="all" dirty="0">
                <a:solidFill>
                  <a:srgbClr val="325038"/>
                </a:solidFill>
                <a:latin typeface="Franklin Gothic Medium" pitchFamily="34" charset="0"/>
              </a:rPr>
              <a:t> и брикеты</a:t>
            </a: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2400" b="1" cap="all" dirty="0">
                <a:solidFill>
                  <a:srgbClr val="325038"/>
                </a:solidFill>
                <a:latin typeface="Franklin Gothic Medium" pitchFamily="34" charset="0"/>
              </a:rPr>
              <a:t>Конструкция сушильных агрегатов позволяет работать на открытом воздухе, что значительно уменьшает затраты на установку </a:t>
            </a:r>
            <a:endParaRPr lang="ru-RU" sz="2400" b="1" cap="all" dirty="0" smtClean="0">
              <a:solidFill>
                <a:srgbClr val="325038"/>
              </a:solidFill>
              <a:latin typeface="Franklin Gothic Medium" pitchFamily="34" charset="0"/>
            </a:endParaRPr>
          </a:p>
          <a:p>
            <a:pPr marL="228600" indent="-228600"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</a:pPr>
            <a:r>
              <a:rPr lang="ru-RU" sz="2400" b="1" cap="all" dirty="0" smtClean="0">
                <a:solidFill>
                  <a:srgbClr val="325038"/>
                </a:solidFill>
                <a:latin typeface="Franklin Gothic Medium" pitchFamily="34" charset="0"/>
              </a:rPr>
              <a:t>Высокая степень автоматизации</a:t>
            </a:r>
          </a:p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endParaRPr lang="ru-RU" sz="2400" b="1" cap="all" dirty="0">
              <a:solidFill>
                <a:srgbClr val="325038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3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2486</TotalTime>
  <Words>488</Words>
  <Application>Microsoft Office PowerPoint</Application>
  <PresentationFormat>Широкоэкранный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Franklin Gothic Medium</vt:lpstr>
      <vt:lpstr>Impact</vt:lpstr>
      <vt:lpstr>Times New Roman</vt:lpstr>
      <vt:lpstr>Главное мероприятие</vt:lpstr>
      <vt:lpstr>Комплексные решения по переработке отходов древесины и биомассы</vt:lpstr>
      <vt:lpstr>Презентация PowerPoint</vt:lpstr>
      <vt:lpstr>К 2013-2014 гг. прогнозируется общий объем производства гранул и брикетов в мире на уровне 40 млн т . </vt:lpstr>
      <vt:lpstr>Переработке подлежат все виды отходов</vt:lpstr>
      <vt:lpstr>Презентация PowerPoint</vt:lpstr>
      <vt:lpstr>Презентация PowerPoint</vt:lpstr>
      <vt:lpstr>Дробилки HAAS</vt:lpstr>
      <vt:lpstr>Конвейерные сушилки NewEco-tec</vt:lpstr>
      <vt:lpstr>Барабанные сушилки от Европейского производителя</vt:lpstr>
      <vt:lpstr>Прессы-грануляторы Promill Stolz</vt:lpstr>
      <vt:lpstr>Пеллеты</vt:lpstr>
      <vt:lpstr>Презентация PowerPoint</vt:lpstr>
      <vt:lpstr>Презентация PowerPoint</vt:lpstr>
      <vt:lpstr>Презентация PowerPoint</vt:lpstr>
      <vt:lpstr>Топливный брикет RUF</vt:lpstr>
      <vt:lpstr>Сервисная служба 24 часа в сутки</vt:lpstr>
      <vt:lpstr>Наши клиенты</vt:lpstr>
      <vt:lpstr>Добро пожаловать в нашу компанию!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83</cp:revision>
  <dcterms:created xsi:type="dcterms:W3CDTF">2014-03-11T08:49:13Z</dcterms:created>
  <dcterms:modified xsi:type="dcterms:W3CDTF">2014-10-16T11:02:24Z</dcterms:modified>
</cp:coreProperties>
</file>